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4000">
        <a:latin typeface="+mj-lt"/>
        <a:ea typeface="+mj-ea"/>
        <a:cs typeface="+mj-cs"/>
        <a:sym typeface="Avenir Roman"/>
      </a:defRPr>
    </a:lvl1pPr>
    <a:lvl2pPr algn="ctr" defTabSz="584200">
      <a:defRPr sz="4000">
        <a:latin typeface="+mj-lt"/>
        <a:ea typeface="+mj-ea"/>
        <a:cs typeface="+mj-cs"/>
        <a:sym typeface="Avenir Roman"/>
      </a:defRPr>
    </a:lvl2pPr>
    <a:lvl3pPr algn="ctr" defTabSz="584200">
      <a:defRPr sz="4000">
        <a:latin typeface="+mj-lt"/>
        <a:ea typeface="+mj-ea"/>
        <a:cs typeface="+mj-cs"/>
        <a:sym typeface="Avenir Roman"/>
      </a:defRPr>
    </a:lvl3pPr>
    <a:lvl4pPr algn="ctr" defTabSz="584200">
      <a:defRPr sz="4000">
        <a:latin typeface="+mj-lt"/>
        <a:ea typeface="+mj-ea"/>
        <a:cs typeface="+mj-cs"/>
        <a:sym typeface="Avenir Roman"/>
      </a:defRPr>
    </a:lvl4pPr>
    <a:lvl5pPr algn="ctr" defTabSz="584200">
      <a:defRPr sz="4000">
        <a:latin typeface="+mj-lt"/>
        <a:ea typeface="+mj-ea"/>
        <a:cs typeface="+mj-cs"/>
        <a:sym typeface="Avenir Roman"/>
      </a:defRPr>
    </a:lvl5pPr>
    <a:lvl6pPr algn="ctr" defTabSz="584200">
      <a:defRPr sz="4000">
        <a:latin typeface="+mj-lt"/>
        <a:ea typeface="+mj-ea"/>
        <a:cs typeface="+mj-cs"/>
        <a:sym typeface="Avenir Roman"/>
      </a:defRPr>
    </a:lvl6pPr>
    <a:lvl7pPr algn="ctr" defTabSz="584200">
      <a:defRPr sz="4000">
        <a:latin typeface="+mj-lt"/>
        <a:ea typeface="+mj-ea"/>
        <a:cs typeface="+mj-cs"/>
        <a:sym typeface="Avenir Roman"/>
      </a:defRPr>
    </a:lvl7pPr>
    <a:lvl8pPr algn="ctr" defTabSz="584200">
      <a:defRPr sz="4000">
        <a:latin typeface="+mj-lt"/>
        <a:ea typeface="+mj-ea"/>
        <a:cs typeface="+mj-cs"/>
        <a:sym typeface="Avenir Roman"/>
      </a:defRPr>
    </a:lvl8pPr>
    <a:lvl9pPr algn="ctr" defTabSz="584200">
      <a:defRPr sz="4000"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6DF"/>
          </a:solidFill>
        </a:fill>
      </a:tcStyle>
    </a:wholeTbl>
    <a:band2H>
      <a:tcTxStyle/>
      <a:tcStyle>
        <a:tcBdr/>
        <a:fill>
          <a:solidFill>
            <a:srgbClr val="E7ECE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C7C9F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4D5CB"/>
          </a:solidFill>
        </a:fill>
      </a:tcStyle>
    </a:wholeTbl>
    <a:band2H>
      <a:tcTxStyle/>
      <a:tcStyle>
        <a:tcBdr/>
        <a:fill>
          <a:solidFill>
            <a:srgbClr val="FAEBE7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751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751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2751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CACA"/>
          </a:solidFill>
        </a:fill>
      </a:tcStyle>
    </a:wholeTbl>
    <a:band2H>
      <a:tcTxStyle/>
      <a:tcStyle>
        <a:tcBdr/>
        <a:fill>
          <a:solidFill>
            <a:srgbClr val="F4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0000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0000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000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C7C9F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C7C9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445" y="6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313744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0"/>
            <a:ext cx="5715000" cy="47879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4813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04900" y="227500"/>
            <a:ext cx="10795000" cy="3050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2965704"/>
            <a:ext cx="5397500" cy="5828792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39496"/>
            <a:ext cx="10795000" cy="242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2965704"/>
            <a:ext cx="10795000" cy="5828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1pPr>
      <a:lvl2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2pPr>
      <a:lvl3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3pPr>
      <a:lvl4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4pPr>
      <a:lvl5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5pPr>
      <a:lvl6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6pPr>
      <a:lvl7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7pPr>
      <a:lvl8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8pPr>
      <a:lvl9pPr algn="ctr" defTabSz="584200">
        <a:defRPr sz="7600">
          <a:solidFill>
            <a:srgbClr val="85604A"/>
          </a:solidFill>
          <a:latin typeface="Didot"/>
          <a:ea typeface="Didot"/>
          <a:cs typeface="Didot"/>
          <a:sym typeface="Didot"/>
        </a:defRPr>
      </a:lvl9pPr>
    </p:titleStyle>
    <p:bodyStyle>
      <a:lvl1pPr marL="381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1pPr>
      <a:lvl2pPr marL="762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2pPr>
      <a:lvl3pPr marL="1143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3pPr>
      <a:lvl4pPr marL="1524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4pPr>
      <a:lvl5pPr marL="1905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5pPr>
      <a:lvl6pPr marL="2286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6pPr>
      <a:lvl7pPr marL="2667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7pPr>
      <a:lvl8pPr marL="3048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8pPr>
      <a:lvl9pPr marL="3429000" indent="-3810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625B48"/>
          </a:solidFill>
          <a:latin typeface="Didot"/>
          <a:ea typeface="Didot"/>
          <a:cs typeface="Didot"/>
          <a:sym typeface="Dido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charity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4443867" y="962789"/>
            <a:ext cx="3759203" cy="424180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181269" y="5488572"/>
            <a:ext cx="12284399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lvl="0">
              <a:defRPr sz="1800"/>
            </a:pPr>
            <a:endParaRPr sz="3500" dirty="0"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3500" dirty="0">
                <a:latin typeface="Verdana Bold"/>
                <a:ea typeface="Verdana Bold"/>
                <a:cs typeface="Verdana Bold"/>
                <a:sym typeface="Verdana Bold"/>
              </a:rPr>
              <a:t>"Do good again and again, and take delight in it.</a:t>
            </a:r>
            <a:endParaRPr dirty="0"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3500" dirty="0">
                <a:latin typeface="Verdana Bold"/>
                <a:ea typeface="Verdana Bold"/>
                <a:cs typeface="Verdana Bold"/>
                <a:sym typeface="Verdana Bold"/>
              </a:rPr>
              <a:t>Blissful is the accumulation of good"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861250" y="7255020"/>
            <a:ext cx="10924438" cy="2143833"/>
          </a:xfrm>
          <a:prstGeom prst="rect">
            <a:avLst/>
          </a:prstGeom>
        </p:spPr>
        <p:txBody>
          <a:bodyPr/>
          <a:lstStyle/>
          <a:p>
            <a:pPr lvl="0" defTabSz="543305">
              <a:defRPr sz="1800">
                <a:solidFill>
                  <a:srgbClr val="000000"/>
                </a:solidFill>
              </a:defRPr>
            </a:pPr>
            <a:r>
              <a:rPr sz="3300" b="1" i="1" dirty="0">
                <a:latin typeface="Verdana"/>
                <a:ea typeface="Verdana"/>
                <a:cs typeface="Verdana"/>
                <a:sym typeface="Verdana"/>
              </a:rPr>
              <a:t>The Helping Hands Global Educational Center </a:t>
            </a:r>
          </a:p>
          <a:p>
            <a:pPr lvl="0" defTabSz="543305">
              <a:defRPr sz="1800">
                <a:solidFill>
                  <a:srgbClr val="000000"/>
                </a:solidFill>
              </a:defRPr>
            </a:pPr>
            <a:r>
              <a:rPr lang="en-US" sz="3300" b="1" i="1" dirty="0">
                <a:latin typeface="Verdana"/>
                <a:ea typeface="Verdana"/>
                <a:cs typeface="Verdana"/>
                <a:sym typeface="Verdana"/>
              </a:rPr>
              <a:t>Hunt County</a:t>
            </a:r>
            <a:r>
              <a:rPr sz="3300" b="1" i="1" dirty="0">
                <a:latin typeface="Verdana"/>
                <a:ea typeface="Verdana"/>
                <a:cs typeface="Verdana"/>
                <a:sym typeface="Verdana"/>
              </a:rPr>
              <a:t>, TX</a:t>
            </a:r>
          </a:p>
          <a:p>
            <a:pPr lvl="0" defTabSz="543305">
              <a:defRPr sz="1800">
                <a:solidFill>
                  <a:srgbClr val="000000"/>
                </a:solidFill>
              </a:defRPr>
            </a:pPr>
            <a:r>
              <a:rPr sz="3300" b="1" i="1" dirty="0">
                <a:latin typeface="Verdana"/>
                <a:ea typeface="Verdana"/>
                <a:cs typeface="Verdana"/>
                <a:sym typeface="Verdana"/>
                <a:hlinkClick r:id="rId3"/>
              </a:rPr>
              <a:t>www.hh</a:t>
            </a:r>
            <a:r>
              <a:rPr lang="en-US" sz="3300" b="1" i="1" dirty="0">
                <a:latin typeface="Verdana"/>
                <a:ea typeface="Verdana"/>
                <a:cs typeface="Verdana"/>
                <a:sym typeface="Verdana"/>
                <a:hlinkClick r:id="rId3"/>
              </a:rPr>
              <a:t>idm</a:t>
            </a:r>
            <a:r>
              <a:rPr sz="3300" b="1" i="1" dirty="0">
                <a:latin typeface="Verdana"/>
                <a:ea typeface="Verdana"/>
                <a:cs typeface="Verdana"/>
                <a:sym typeface="Verdana"/>
                <a:hlinkClick r:id="rId3"/>
              </a:rPr>
              <a:t>.org</a:t>
            </a:r>
            <a:r>
              <a:rPr sz="3300" b="1" i="1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265664" y="476732"/>
            <a:ext cx="10197805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tabLst>
                <a:tab pos="1651000" algn="l"/>
                <a:tab pos="1828800" algn="l"/>
              </a:tabLst>
              <a:defRPr sz="2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6923C"/>
                  </a:solidFill>
                </a:uFill>
              </a:rPr>
              <a:t>REQUIREMENTS FOR BECOMING AN HHI GLOBAL REPRESENTATIVE</a:t>
            </a:r>
          </a:p>
        </p:txBody>
      </p:sp>
      <p:sp>
        <p:nvSpPr>
          <p:cNvPr id="114" name="Shape 114"/>
          <p:cNvSpPr/>
          <p:nvPr/>
        </p:nvSpPr>
        <p:spPr>
          <a:xfrm>
            <a:off x="905419" y="1776414"/>
            <a:ext cx="11193960" cy="6852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17051" lvl="0" indent="-717051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8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Provide travel information, educational programs for foreign students.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296333" lvl="0" indent="-296333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8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717051" lvl="0" indent="-717051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8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Coordinate with other nations at the Global Center for events representing your country at global events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8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717051" lvl="0" indent="-717051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8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Promote International Food and Artisan Villages to your local ethnic community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296333" lvl="0" indent="-296333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8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717051" lvl="0" indent="-717051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8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Keep current with local community, native country HHI Global Center. Maintain a current bulletin board regarding information about your country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8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marL="717051" lvl="0" indent="-717051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8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Submit a monthly report to HHI administration</a:t>
            </a:r>
            <a:endParaRPr>
              <a:latin typeface="Didot"/>
              <a:ea typeface="Didot"/>
              <a:cs typeface="Didot"/>
              <a:sym typeface="Didot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733299" y="735793"/>
            <a:ext cx="115382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6923C"/>
                  </a:solidFill>
                </a:uFill>
              </a:rPr>
              <a:t>BENEFITS OF BECOMING A HELPING HANDS INC. GLOBAL REPRESENTATIVE</a:t>
            </a:r>
          </a:p>
        </p:txBody>
      </p:sp>
      <p:sp>
        <p:nvSpPr>
          <p:cNvPr id="117" name="Shape 117"/>
          <p:cNvSpPr/>
          <p:nvPr/>
        </p:nvSpPr>
        <p:spPr>
          <a:xfrm>
            <a:off x="406996" y="1788106"/>
            <a:ext cx="11538202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95240" lvl="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1800"/>
            </a:pPr>
            <a:r>
              <a: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Your own office within your native country's designated 500 sq. ft. building at The International Center.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just" defTabSz="457200">
              <a:buSzPct val="100000"/>
              <a:buFont typeface="Wingdings"/>
              <a:buChar char="◆"/>
              <a:tabLst>
                <a:tab pos="457200" algn="l"/>
              </a:tabLst>
              <a:defRPr sz="1800"/>
            </a:pPr>
            <a:endParaRPr sz="25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9920363" y="7061294"/>
            <a:ext cx="1905000" cy="1905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9948064" y="7715344"/>
            <a:ext cx="1605955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Contd. </a:t>
            </a:r>
          </a:p>
        </p:txBody>
      </p:sp>
      <p:pic>
        <p:nvPicPr>
          <p:cNvPr id="120" name="image16.jpeg" descr="14742_1142333689905_6434008_n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913751" y="5767575"/>
            <a:ext cx="4535804" cy="3198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06996" y="4510821"/>
            <a:ext cx="11538202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Be an asset to your country by acting as a liaison between your local community, the satellite HHI chapter in your home country and your countries' ambassador at the United Nations.</a:t>
            </a:r>
          </a:p>
        </p:txBody>
      </p:sp>
      <p:sp>
        <p:nvSpPr>
          <p:cNvPr id="122" name="Shape 122"/>
          <p:cNvSpPr/>
          <p:nvPr/>
        </p:nvSpPr>
        <p:spPr>
          <a:xfrm>
            <a:off x="406996" y="2947396"/>
            <a:ext cx="11538202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Enable the growth and sustained development of communications between your nation and other nations around the world represented at the Global Center.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1" animBg="1" advAuto="0"/>
      <p:bldP spid="120" grpId="4" animBg="1" advAuto="0"/>
      <p:bldP spid="121" grpId="3" animBg="1" advAuto="0"/>
      <p:bldP spid="122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733299" y="735793"/>
            <a:ext cx="115382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6923C"/>
                  </a:solidFill>
                </a:uFill>
              </a:rPr>
              <a:t>BENEFITS OF BECOMING A HELPING HANDS INC. GLOBAL REPRESENTATIVE</a:t>
            </a:r>
          </a:p>
        </p:txBody>
      </p:sp>
      <p:sp>
        <p:nvSpPr>
          <p:cNvPr id="125" name="Shape 125"/>
          <p:cNvSpPr/>
          <p:nvPr/>
        </p:nvSpPr>
        <p:spPr>
          <a:xfrm>
            <a:off x="464344" y="2132795"/>
            <a:ext cx="1207611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Enjoy products from acres of organic gardens located at the Global Center</a:t>
            </a:r>
          </a:p>
        </p:txBody>
      </p:sp>
      <p:sp>
        <p:nvSpPr>
          <p:cNvPr id="126" name="Shape 126"/>
          <p:cNvSpPr/>
          <p:nvPr/>
        </p:nvSpPr>
        <p:spPr>
          <a:xfrm>
            <a:off x="9707173" y="6939468"/>
            <a:ext cx="1905000" cy="1905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9928133" y="7536368"/>
            <a:ext cx="1463080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Contd.</a:t>
            </a:r>
          </a:p>
        </p:txBody>
      </p:sp>
      <p:sp>
        <p:nvSpPr>
          <p:cNvPr id="128" name="Shape 128"/>
          <p:cNvSpPr/>
          <p:nvPr/>
        </p:nvSpPr>
        <p:spPr>
          <a:xfrm>
            <a:off x="361950" y="4174783"/>
            <a:ext cx="11468100" cy="1256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endParaRPr lang="en-US" sz="250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500" dirty="0">
                <a:uFill>
                  <a:solidFill/>
                </a:uFill>
              </a:rPr>
              <a:t>Access to the native medicines of your ancestors, as well as an introduction to remedies from all over the globe.</a:t>
            </a:r>
          </a:p>
        </p:txBody>
      </p:sp>
      <p:pic>
        <p:nvPicPr>
          <p:cNvPr id="129" name="image17.jpeg" descr="photo 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794995" y="5431004"/>
            <a:ext cx="3441914" cy="329648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64344" y="3236065"/>
            <a:ext cx="11807156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Access to the International Film Studio and the independent film maker community with the guidance of a Hollywood professional.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animBg="1" advAuto="0"/>
      <p:bldP spid="128" grpId="3" animBg="1" advAuto="0"/>
      <p:bldP spid="129" grpId="4" animBg="1" advAuto="0"/>
      <p:bldP spid="13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733299" y="735793"/>
            <a:ext cx="1153820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6923C"/>
                  </a:solidFill>
                </a:uFill>
              </a:rPr>
              <a:t>BENEFITS OF BECOMING A HELPING HANDS INC. GLOBAL REPRESENTATIVE</a:t>
            </a:r>
          </a:p>
        </p:txBody>
      </p:sp>
      <p:sp>
        <p:nvSpPr>
          <p:cNvPr id="133" name="Shape 133"/>
          <p:cNvSpPr/>
          <p:nvPr/>
        </p:nvSpPr>
        <p:spPr>
          <a:xfrm>
            <a:off x="723482" y="4412070"/>
            <a:ext cx="11450952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The opportunity to enjoy a nature preserve taking advantage of luxury in a peaceful, serene environment at an eco-friendly setting.</a:t>
            </a:r>
          </a:p>
        </p:txBody>
      </p:sp>
      <p:sp>
        <p:nvSpPr>
          <p:cNvPr id="134" name="Shape 134"/>
          <p:cNvSpPr/>
          <p:nvPr/>
        </p:nvSpPr>
        <p:spPr>
          <a:xfrm>
            <a:off x="723481" y="1991830"/>
            <a:ext cx="11548019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25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 dirty="0">
                <a:uFill>
                  <a:solidFill/>
                </a:uFill>
              </a:rPr>
              <a:t>VIP access for you and your guests to ongoing cultural events use of the many amenities available on site.</a:t>
            </a:r>
          </a:p>
        </p:txBody>
      </p:sp>
      <p:sp>
        <p:nvSpPr>
          <p:cNvPr id="135" name="Shape 135"/>
          <p:cNvSpPr/>
          <p:nvPr/>
        </p:nvSpPr>
        <p:spPr>
          <a:xfrm>
            <a:off x="733299" y="3332569"/>
            <a:ext cx="1159442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95240" lvl="0" indent="-395240" algn="just" defTabSz="457200">
              <a:buSzPct val="40000"/>
              <a:buFont typeface="Wingdings"/>
              <a:buChar char="◆"/>
              <a:tabLst>
                <a:tab pos="457200" algn="l"/>
              </a:tabLst>
              <a:defRPr sz="1800"/>
            </a:pPr>
            <a:r>
              <a:rPr sz="2500" dirty="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Each nation, will have their own Celebration Day each year to promote their heritage by showcasing events at the Global Center.</a:t>
            </a:r>
          </a:p>
        </p:txBody>
      </p:sp>
      <p:pic>
        <p:nvPicPr>
          <p:cNvPr id="136" name="image18.jpeg" descr="photo 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291697" y="5536874"/>
            <a:ext cx="6452883" cy="3495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3" animBg="1" advAuto="0"/>
      <p:bldP spid="134" grpId="1" animBg="1" advAuto="0"/>
      <p:bldP spid="135" grpId="2" animBg="1" advAuto="0"/>
      <p:bldP spid="136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906157" y="4001110"/>
            <a:ext cx="11192485" cy="110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defTabSz="457200">
              <a:buSzPct val="40000"/>
              <a:buFont typeface="Wingdings"/>
              <a:buChar char="◆"/>
              <a:defRPr sz="1800"/>
            </a:pPr>
            <a:endParaRPr b="1">
              <a:uFill>
                <a:solidFill>
                  <a:srgbClr val="76923C"/>
                </a:solidFill>
              </a:uFill>
              <a:latin typeface="Ebrima"/>
              <a:ea typeface="Ebrima"/>
              <a:cs typeface="Ebrima"/>
              <a:sym typeface="Ebrima"/>
            </a:endParaRPr>
          </a:p>
          <a:p>
            <a:pPr lvl="0" algn="l" defTabSz="457200">
              <a:buSzPct val="40000"/>
              <a:buFont typeface="Wingdings"/>
              <a:buChar char="◆"/>
              <a:defRPr sz="1800"/>
            </a:pPr>
            <a:endParaRPr sz="22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algn="l" defTabSz="457200">
              <a:buSzPct val="40000"/>
              <a:buFont typeface="Wingdings"/>
              <a:buChar char="◆"/>
              <a:defRPr sz="1800"/>
            </a:pPr>
            <a:r>
              <a:rPr sz="25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rPr>
              <a:t>"BUILD A DREAM ~BRICK BY BRICK" Program...</a:t>
            </a:r>
          </a:p>
        </p:txBody>
      </p:sp>
      <p:sp>
        <p:nvSpPr>
          <p:cNvPr id="139" name="Shape 139"/>
          <p:cNvSpPr/>
          <p:nvPr/>
        </p:nvSpPr>
        <p:spPr>
          <a:xfrm>
            <a:off x="2161315" y="766757"/>
            <a:ext cx="776734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457200">
              <a:defRPr sz="4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>
                    <a:srgbClr val="76923C"/>
                  </a:solidFill>
                </a:uFill>
              </a:rPr>
              <a:t>FINANCIAL STRATEGY</a:t>
            </a:r>
          </a:p>
        </p:txBody>
      </p:sp>
      <p:sp>
        <p:nvSpPr>
          <p:cNvPr id="140" name="Shape 140"/>
          <p:cNvSpPr/>
          <p:nvPr/>
        </p:nvSpPr>
        <p:spPr>
          <a:xfrm>
            <a:off x="883482" y="2126075"/>
            <a:ext cx="10811450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buSzPct val="40000"/>
              <a:buFont typeface="Wingdings"/>
              <a:buChar char="◆"/>
              <a:defRPr sz="25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 dirty="0">
                <a:uFill>
                  <a:solidFill>
                    <a:srgbClr val="76923C"/>
                  </a:solidFill>
                </a:uFill>
              </a:rPr>
              <a:t>We invite EB5 Visa and private investors </a:t>
            </a:r>
            <a:r>
              <a:rPr lang="en-US" sz="2500" dirty="0">
                <a:uFill>
                  <a:solidFill>
                    <a:srgbClr val="76923C"/>
                  </a:solidFill>
                </a:uFill>
              </a:rPr>
              <a:t>to</a:t>
            </a:r>
            <a:r>
              <a:rPr sz="2500" dirty="0">
                <a:uFill>
                  <a:solidFill>
                    <a:srgbClr val="76923C"/>
                  </a:solidFill>
                </a:uFill>
              </a:rPr>
              <a:t> our global project through Dawn Holding Company LLC.</a:t>
            </a:r>
          </a:p>
        </p:txBody>
      </p:sp>
      <p:sp>
        <p:nvSpPr>
          <p:cNvPr id="141" name="Shape 141"/>
          <p:cNvSpPr/>
          <p:nvPr/>
        </p:nvSpPr>
        <p:spPr>
          <a:xfrm>
            <a:off x="883482" y="3295789"/>
            <a:ext cx="11292955" cy="1137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buSzPct val="40000"/>
              <a:buFont typeface="Wingdings"/>
              <a:buChar char="◆"/>
              <a:defRPr sz="25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>
                    <a:srgbClr val="76923C"/>
                  </a:solidFill>
                </a:uFill>
              </a:rPr>
              <a:t>Helping Hands Inc. will generate funds through grants, donations and ongoing fundraisers to be self-sustaining. </a:t>
            </a:r>
            <a:endParaRPr>
              <a:latin typeface="Didot"/>
              <a:ea typeface="Didot"/>
              <a:cs typeface="Didot"/>
              <a:sym typeface="Didot"/>
            </a:endParaRPr>
          </a:p>
        </p:txBody>
      </p:sp>
      <p:pic>
        <p:nvPicPr>
          <p:cNvPr id="142" name="image19.jpeg" descr="photo 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421293" y="5331915"/>
            <a:ext cx="6507361" cy="3524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3" animBg="1" advAuto="0"/>
      <p:bldP spid="140" grpId="1" animBg="1" advAuto="0"/>
      <p:bldP spid="141" grpId="2" animBg="1" advAuto="0"/>
      <p:bldP spid="142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01972" y="1477130"/>
            <a:ext cx="12324805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defRPr sz="1800"/>
            </a:pPr>
            <a:endParaRPr sz="22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Leave a lasting legacy by immortalizing your choice of name on your own brick to be used to build the “Wall of Confidence" surrounding the facility.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defRPr sz="1800"/>
            </a:pPr>
            <a:endParaRPr sz="22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Named as an outward symbol of the global purpose of HHI: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Build confidence, self-esteem, connectedness and acceptance for all cultures Create a strong, confident, brighter future for all children.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defRPr sz="1800"/>
            </a:pPr>
            <a:endParaRPr sz="22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For $100 tax deductible donation any individual, family, company, organization, association or country can be an important part of this humanitarian cause.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defRPr sz="1800"/>
            </a:pPr>
            <a:endParaRPr sz="2200">
              <a:uFill>
                <a:solidFill/>
              </a:uFill>
              <a:latin typeface="Verdana Bold"/>
              <a:ea typeface="Verdana Bold"/>
              <a:cs typeface="Verdana Bold"/>
              <a:sym typeface="Verdana Bold"/>
            </a:endParaRPr>
          </a:p>
          <a:p>
            <a:pPr lvl="0" algn="l" defTabSz="457200"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As our “</a:t>
            </a:r>
            <a:r>
              <a:rPr sz="2200" b="1" i="1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Thank You</a:t>
            </a: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” every donor will receive a: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347811" lvl="0" indent="-347811" algn="l" defTabSz="457200">
              <a:buSzPct val="40000"/>
              <a:buBlip>
                <a:blip r:embed="rId2"/>
              </a:buBlip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Charitable Donation receipt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347811" lvl="0" indent="-347811" algn="l" defTabSz="457200">
              <a:buSzPct val="40000"/>
              <a:buBlip>
                <a:blip r:embed="rId2"/>
              </a:buBlip>
              <a:tabLst>
                <a:tab pos="457200" algn="l"/>
              </a:tabLst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Certificate of Merit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347811" lvl="0" indent="-347811" algn="l" defTabSz="457200">
              <a:buSzPct val="40000"/>
              <a:buBlip>
                <a:blip r:embed="rId2"/>
              </a:buBlip>
              <a:tabLst>
                <a:tab pos="457200" algn="l"/>
              </a:tabLst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Customized Brick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347811" lvl="0" indent="-347811" algn="l" defTabSz="457200">
              <a:buSzPct val="40000"/>
              <a:buBlip>
                <a:blip r:embed="rId2"/>
              </a:buBlip>
              <a:tabLst>
                <a:tab pos="457200" algn="l"/>
              </a:tabLst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Choice of one name on our website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marL="347811" lvl="0" indent="-347811" algn="l" defTabSz="457200">
              <a:buSzPct val="40000"/>
              <a:buBlip>
                <a:blip r:embed="rId2"/>
              </a:buBlip>
              <a:tabLst>
                <a:tab pos="457200" algn="l"/>
              </a:tabLst>
              <a:defRPr sz="1800"/>
            </a:pPr>
            <a:r>
              <a:rPr sz="2200">
                <a:uFill>
                  <a:solidFill/>
                </a:uFill>
                <a:latin typeface="Verdana Bold"/>
                <a:ea typeface="Verdana Bold"/>
                <a:cs typeface="Verdana Bold"/>
                <a:sym typeface="Verdana Bold"/>
              </a:rPr>
              <a:t>Lasting memory that can be shared with generations to come.</a:t>
            </a:r>
          </a:p>
        </p:txBody>
      </p:sp>
      <p:sp>
        <p:nvSpPr>
          <p:cNvPr id="145" name="Shape 145"/>
          <p:cNvSpPr/>
          <p:nvPr/>
        </p:nvSpPr>
        <p:spPr>
          <a:xfrm>
            <a:off x="686944" y="524690"/>
            <a:ext cx="12187022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36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>
                <a:uFill>
                  <a:solidFill>
                    <a:srgbClr val="76923C"/>
                  </a:solidFill>
                </a:uFill>
              </a:rPr>
              <a:t>"BUILD-A-DREAM ~BRICK-BY-BRICK" PROGRAM</a:t>
            </a:r>
          </a:p>
        </p:txBody>
      </p:sp>
      <p:pic>
        <p:nvPicPr>
          <p:cNvPr id="146" name="image20.jpeg" descr="photo 4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9911267" y="5131597"/>
            <a:ext cx="2300763" cy="2203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19631" y="4770963"/>
            <a:ext cx="12215293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/>
            </a:pPr>
            <a:r>
              <a:rPr sz="4000">
                <a:latin typeface="Verdana Bold"/>
                <a:ea typeface="Verdana Bold"/>
                <a:cs typeface="Verdana Bold"/>
                <a:sym typeface="Verdana Bold"/>
              </a:rPr>
              <a:t>"Thank You</a:t>
            </a:r>
            <a:endParaRPr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4000">
                <a:latin typeface="Verdana Bold"/>
                <a:ea typeface="Verdana Bold"/>
                <a:cs typeface="Verdana Bold"/>
                <a:sym typeface="Verdana Bold"/>
              </a:rPr>
              <a:t>For Your Support </a:t>
            </a:r>
            <a:endParaRPr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4000">
                <a:latin typeface="Verdana Bold"/>
                <a:ea typeface="Verdana Bold"/>
                <a:cs typeface="Verdana Bold"/>
                <a:sym typeface="Verdana Bold"/>
              </a:rPr>
              <a:t>As We Work Together </a:t>
            </a:r>
            <a:endParaRPr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4000">
                <a:latin typeface="Verdana Bold"/>
                <a:ea typeface="Verdana Bold"/>
                <a:cs typeface="Verdana Bold"/>
                <a:sym typeface="Verdana Bold"/>
              </a:rPr>
              <a:t>For All Global Communities" </a:t>
            </a:r>
          </a:p>
        </p:txBody>
      </p:sp>
      <p:sp>
        <p:nvSpPr>
          <p:cNvPr id="149" name="Shape 149"/>
          <p:cNvSpPr/>
          <p:nvPr/>
        </p:nvSpPr>
        <p:spPr>
          <a:xfrm>
            <a:off x="2050812" y="8006189"/>
            <a:ext cx="855293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4000"/>
              <a:t>The Helping Hands Inc. Team </a:t>
            </a:r>
          </a:p>
        </p:txBody>
      </p:sp>
      <p:pic>
        <p:nvPicPr>
          <p:cNvPr id="150" name="image21.jpeg" descr="14742_1142354730431_5109833_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17898" y="803979"/>
            <a:ext cx="5289313" cy="39669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2012745" y="792587"/>
            <a:ext cx="859861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2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3200"/>
              <a:t>Recognition Letter From Texas State              Governor Rick Perry </a:t>
            </a:r>
          </a:p>
        </p:txBody>
      </p:sp>
      <p:sp>
        <p:nvSpPr>
          <p:cNvPr id="37" name="Shape 37"/>
          <p:cNvSpPr/>
          <p:nvPr/>
        </p:nvSpPr>
        <p:spPr>
          <a:xfrm>
            <a:off x="2012745" y="792587"/>
            <a:ext cx="859861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2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3200"/>
              <a:t>Recognition Letter From Texas State              Governor Rick Perry </a:t>
            </a:r>
          </a:p>
        </p:txBody>
      </p:sp>
      <p:pic>
        <p:nvPicPr>
          <p:cNvPr id="38" name="image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566027" y="1890817"/>
            <a:ext cx="5492050" cy="7212667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97542" y="899186"/>
            <a:ext cx="1154525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4000"/>
              <a:t>The Mission of Helping Hands Inc.</a:t>
            </a:r>
          </a:p>
        </p:txBody>
      </p:sp>
      <p:sp>
        <p:nvSpPr>
          <p:cNvPr id="41" name="Shape 41"/>
          <p:cNvSpPr/>
          <p:nvPr/>
        </p:nvSpPr>
        <p:spPr>
          <a:xfrm>
            <a:off x="864505" y="1804668"/>
            <a:ext cx="10811331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881943" lvl="0" indent="-881943" algn="l">
              <a:spcBef>
                <a:spcPts val="3200"/>
              </a:spcBef>
              <a:buSzPct val="40000"/>
              <a:buFont typeface="Wingdings"/>
              <a:buChar char="◆"/>
              <a:defRPr sz="1800"/>
            </a:pPr>
            <a:r>
              <a:rPr sz="3000">
                <a:latin typeface="Verdana Bold"/>
                <a:ea typeface="Verdana Bold"/>
                <a:cs typeface="Verdana Bold"/>
                <a:sym typeface="Verdana Bold"/>
              </a:rPr>
              <a:t>Provide food, clothing, education, shelter, and healthcare to homeless, orphaned street children around the world in a loving, supportive environment. </a:t>
            </a:r>
          </a:p>
        </p:txBody>
      </p:sp>
      <p:sp>
        <p:nvSpPr>
          <p:cNvPr id="42" name="Shape 42"/>
          <p:cNvSpPr/>
          <p:nvPr/>
        </p:nvSpPr>
        <p:spPr>
          <a:xfrm>
            <a:off x="797309" y="4165655"/>
            <a:ext cx="11410181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881943" indent="-881943" algn="l">
              <a:spcBef>
                <a:spcPts val="3200"/>
              </a:spcBef>
              <a:buSzPct val="40000"/>
              <a:buFont typeface="Wingdings"/>
              <a:buChar char="◆"/>
              <a:defRPr sz="30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3000"/>
              <a:t>Promote to all children an awareness of every culture represented by 200 countries at the Global Center via free classes, internships, events, and various interactive learning. </a:t>
            </a:r>
          </a:p>
        </p:txBody>
      </p:sp>
      <p:sp>
        <p:nvSpPr>
          <p:cNvPr id="43" name="Shape 43"/>
          <p:cNvSpPr/>
          <p:nvPr/>
        </p:nvSpPr>
        <p:spPr>
          <a:xfrm>
            <a:off x="795976" y="6648467"/>
            <a:ext cx="11626039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881943" indent="-881943" algn="l">
              <a:spcBef>
                <a:spcPts val="3200"/>
              </a:spcBef>
              <a:buSzPct val="40000"/>
              <a:buFont typeface="Wingdings"/>
              <a:buChar char="◆"/>
              <a:defRPr sz="30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3000"/>
              <a:t>This is a one-of-a-kind platform joining local community leaders to the Global Center, to their UN Ambassador and to our HHI chapter in their native country.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animBg="1" advAuto="0"/>
      <p:bldP spid="42" grpId="2" animBg="1" advAuto="0"/>
      <p:bldP spid="43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711198" y="1451216"/>
            <a:ext cx="11582401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algn="l" defTabSz="457200">
              <a:buSzPct val="100000"/>
              <a:buFont typeface="Wingdings"/>
              <a:buChar char="◆"/>
              <a:defRPr sz="1800"/>
            </a:pPr>
            <a:endParaRPr sz="2500" b="1">
              <a:latin typeface="+mn-lt"/>
              <a:ea typeface="+mn-ea"/>
              <a:cs typeface="+mn-cs"/>
              <a:sym typeface="Helvetica"/>
            </a:endParaRPr>
          </a:p>
          <a:p>
            <a:pPr marL="395240" lvl="0" indent="-395240" algn="l" defTabSz="457200">
              <a:buSzPct val="40000"/>
              <a:buFont typeface="Wingdings"/>
              <a:buChar char="◆"/>
              <a:defRPr sz="1800"/>
            </a:pPr>
            <a:r>
              <a:rPr sz="2500">
                <a:latin typeface="Verdana Bold"/>
                <a:ea typeface="Verdana Bold"/>
                <a:cs typeface="Verdana Bold"/>
                <a:sym typeface="Verdana Bold"/>
              </a:rPr>
              <a:t>Provide a recreational educational environment that teaches diversity and an understanding of all cultures.</a:t>
            </a:r>
          </a:p>
        </p:txBody>
      </p:sp>
      <p:sp>
        <p:nvSpPr>
          <p:cNvPr id="46" name="Shape 46"/>
          <p:cNvSpPr/>
          <p:nvPr/>
        </p:nvSpPr>
        <p:spPr>
          <a:xfrm>
            <a:off x="958939" y="654048"/>
            <a:ext cx="1028047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defTabSz="457200">
              <a:defRPr sz="1800"/>
            </a:pPr>
            <a:r>
              <a:rPr sz="2800" dirty="0">
                <a:latin typeface="Verdana Bold"/>
                <a:ea typeface="Verdana Bold"/>
                <a:cs typeface="Verdana Bold"/>
                <a:sym typeface="Verdana Bold"/>
              </a:rPr>
              <a:t>WHAT THE "GLOBAL CENTER" WILL OFFER </a:t>
            </a:r>
            <a:endParaRPr dirty="0">
              <a:latin typeface="Didot"/>
              <a:ea typeface="Didot"/>
              <a:cs typeface="Didot"/>
              <a:sym typeface="Didot"/>
            </a:endParaRPr>
          </a:p>
          <a:p>
            <a:pPr lvl="0" defTabSz="457200">
              <a:defRPr sz="1800"/>
            </a:pPr>
            <a:r>
              <a:rPr sz="2800" dirty="0">
                <a:latin typeface="Verdana Bold"/>
                <a:ea typeface="Verdana Bold"/>
                <a:cs typeface="Verdana Bold"/>
                <a:sym typeface="Verdana Bold"/>
              </a:rPr>
              <a:t>TO ALL CHILDREN  </a:t>
            </a:r>
          </a:p>
        </p:txBody>
      </p:sp>
      <p:sp>
        <p:nvSpPr>
          <p:cNvPr id="47" name="Shape 47"/>
          <p:cNvSpPr/>
          <p:nvPr/>
        </p:nvSpPr>
        <p:spPr>
          <a:xfrm>
            <a:off x="711198" y="3092691"/>
            <a:ext cx="1158240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l" defTabSz="457200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Offer education on major cultural health traditions from around the world.</a:t>
            </a:r>
          </a:p>
        </p:txBody>
      </p:sp>
      <p:sp>
        <p:nvSpPr>
          <p:cNvPr id="48" name="Shape 48"/>
          <p:cNvSpPr/>
          <p:nvPr/>
        </p:nvSpPr>
        <p:spPr>
          <a:xfrm>
            <a:off x="711198" y="4124949"/>
            <a:ext cx="115824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l" defTabSz="457200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Teach sustainable organic gardening while promoting harmony of mind and body and respect for our natural resources.</a:t>
            </a:r>
          </a:p>
        </p:txBody>
      </p:sp>
      <p:sp>
        <p:nvSpPr>
          <p:cNvPr id="49" name="Shape 49"/>
          <p:cNvSpPr/>
          <p:nvPr/>
        </p:nvSpPr>
        <p:spPr>
          <a:xfrm>
            <a:off x="685281" y="5330613"/>
            <a:ext cx="1158239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l" defTabSz="457200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Opportunities to learn and intern at our state of the art film studio with seasoned professionals in the film industry.</a:t>
            </a:r>
          </a:p>
        </p:txBody>
      </p:sp>
      <p:sp>
        <p:nvSpPr>
          <p:cNvPr id="50" name="Shape 50"/>
          <p:cNvSpPr/>
          <p:nvPr/>
        </p:nvSpPr>
        <p:spPr>
          <a:xfrm>
            <a:off x="711200" y="6612749"/>
            <a:ext cx="11582399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l" defTabSz="457200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Free classes such as globally diversified fine arts, history, art, health, and sports.</a:t>
            </a:r>
          </a:p>
        </p:txBody>
      </p:sp>
      <p:sp>
        <p:nvSpPr>
          <p:cNvPr id="51" name="Shape 51"/>
          <p:cNvSpPr/>
          <p:nvPr/>
        </p:nvSpPr>
        <p:spPr>
          <a:xfrm>
            <a:off x="711198" y="7727075"/>
            <a:ext cx="115824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95240" indent="-395240" algn="l" defTabSz="457200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The ability to grow in a balanced, peaceful, nurturing, diversified environment surrounded by global cultures.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animBg="1" advAuto="0"/>
      <p:bldP spid="47" grpId="2" animBg="1" advAuto="0"/>
      <p:bldP spid="48" grpId="3" animBg="1" advAuto="0"/>
      <p:bldP spid="49" grpId="4" animBg="1" advAuto="0"/>
      <p:bldP spid="50" grpId="5" animBg="1" advAuto="0"/>
      <p:bldP spid="51" grpId="6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8355" y="692085"/>
            <a:ext cx="12355008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5000"/>
              <a:t>ORGANIZATIONAL FLOW CHART</a:t>
            </a:r>
          </a:p>
        </p:txBody>
      </p:sp>
      <p:sp>
        <p:nvSpPr>
          <p:cNvPr id="54" name="Shape 54"/>
          <p:cNvSpPr/>
          <p:nvPr/>
        </p:nvSpPr>
        <p:spPr>
          <a:xfrm>
            <a:off x="1073189" y="1704638"/>
            <a:ext cx="1780126" cy="222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HELPING HANDS INC.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Non-Profit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Entity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 </a:t>
            </a:r>
          </a:p>
        </p:txBody>
      </p:sp>
      <p:sp>
        <p:nvSpPr>
          <p:cNvPr id="55" name="Shape 55"/>
          <p:cNvSpPr/>
          <p:nvPr/>
        </p:nvSpPr>
        <p:spPr>
          <a:xfrm>
            <a:off x="3540259" y="2425383"/>
            <a:ext cx="1482395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800">
                <a:solidFill>
                  <a:srgbClr val="3E231A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3E231A"/>
                </a:solidFill>
              </a:rPr>
              <a:t>Contracts</a:t>
            </a:r>
          </a:p>
        </p:txBody>
      </p:sp>
      <p:pic>
        <p:nvPicPr>
          <p:cNvPr id="56" name="image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5350" y="1672376"/>
            <a:ext cx="1955803" cy="1955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354593" y="1715728"/>
            <a:ext cx="1971658" cy="200915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5408821" y="2053553"/>
            <a:ext cx="1920750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DAWN HOLDING LLC.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Profit Entity </a:t>
            </a:r>
          </a:p>
        </p:txBody>
      </p:sp>
      <p:pic>
        <p:nvPicPr>
          <p:cNvPr id="59" name="image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412269" y="1676083"/>
            <a:ext cx="1955800" cy="19558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1002876" y="4213225"/>
            <a:ext cx="1920751" cy="1333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DAWN HOLDING LLC.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Profit Entity </a:t>
            </a:r>
          </a:p>
        </p:txBody>
      </p:sp>
      <p:pic>
        <p:nvPicPr>
          <p:cNvPr id="61" name="image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5350" y="3902075"/>
            <a:ext cx="1955803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293435" y="3872222"/>
            <a:ext cx="1971658" cy="200915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3180340" y="4654550"/>
            <a:ext cx="192374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7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2700"/>
              <a:t>Manages </a:t>
            </a:r>
          </a:p>
        </p:txBody>
      </p:sp>
      <p:sp>
        <p:nvSpPr>
          <p:cNvPr id="64" name="Shape 64"/>
          <p:cNvSpPr/>
          <p:nvPr/>
        </p:nvSpPr>
        <p:spPr>
          <a:xfrm>
            <a:off x="5424930" y="4080328"/>
            <a:ext cx="1795209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HHI Global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Educational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Cultural 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Center</a:t>
            </a:r>
          </a:p>
        </p:txBody>
      </p:sp>
      <p:pic>
        <p:nvPicPr>
          <p:cNvPr id="65" name="image8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08599" y="4069342"/>
            <a:ext cx="1955801" cy="197102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3178378" y="6836624"/>
            <a:ext cx="180364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9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2900"/>
              <a:t>Generates</a:t>
            </a:r>
          </a:p>
        </p:txBody>
      </p:sp>
      <p:sp>
        <p:nvSpPr>
          <p:cNvPr id="67" name="Shape 67"/>
          <p:cNvSpPr/>
          <p:nvPr/>
        </p:nvSpPr>
        <p:spPr>
          <a:xfrm>
            <a:off x="1065647" y="6182574"/>
            <a:ext cx="1795209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HHI Global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Educational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Cultural 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700">
                <a:latin typeface="Marker Felt"/>
                <a:ea typeface="Marker Felt"/>
                <a:cs typeface="Marker Felt"/>
                <a:sym typeface="Marker Felt"/>
              </a:rPr>
              <a:t>Center</a:t>
            </a:r>
          </a:p>
        </p:txBody>
      </p:sp>
      <p:pic>
        <p:nvPicPr>
          <p:cNvPr id="68" name="image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5350" y="6134417"/>
            <a:ext cx="1955803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9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3171386" y="6107738"/>
            <a:ext cx="2036933" cy="200915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5346832" y="6500407"/>
            <a:ext cx="1875708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800">
                <a:latin typeface="Marker Felt"/>
                <a:ea typeface="Marker Felt"/>
                <a:cs typeface="Marker Felt"/>
                <a:sym typeface="Marker Felt"/>
              </a:rPr>
              <a:t>Profits for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800">
                <a:latin typeface="Marker Felt"/>
                <a:ea typeface="Marker Felt"/>
                <a:cs typeface="Marker Felt"/>
                <a:sym typeface="Marker Felt"/>
              </a:rPr>
              <a:t>Dawn Holdings LLC </a:t>
            </a:r>
          </a:p>
        </p:txBody>
      </p:sp>
      <p:pic>
        <p:nvPicPr>
          <p:cNvPr id="71" name="image10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5327661" y="6370018"/>
            <a:ext cx="1989745" cy="164978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464188" y="6813867"/>
            <a:ext cx="1871235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 lvl="0">
              <a:defRPr sz="1800"/>
            </a:pPr>
            <a:r>
              <a:rPr sz="3600"/>
              <a:t>Funds </a:t>
            </a:r>
          </a:p>
        </p:txBody>
      </p:sp>
      <p:sp>
        <p:nvSpPr>
          <p:cNvPr id="73" name="Shape 73"/>
          <p:cNvSpPr/>
          <p:nvPr/>
        </p:nvSpPr>
        <p:spPr>
          <a:xfrm>
            <a:off x="9797240" y="6681169"/>
            <a:ext cx="250675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2600">
                <a:latin typeface="Marker Felt"/>
                <a:ea typeface="Marker Felt"/>
                <a:cs typeface="Marker Felt"/>
                <a:sym typeface="Marker Felt"/>
              </a:rPr>
              <a:t>Helping Hands Inc.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600">
                <a:latin typeface="Marker Felt"/>
                <a:ea typeface="Marker Felt"/>
                <a:cs typeface="Marker Felt"/>
                <a:sym typeface="Marker Felt"/>
              </a:rPr>
              <a:t>Non-Profit 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>
              <a:defRPr sz="1800"/>
            </a:pPr>
            <a:r>
              <a:rPr sz="2600">
                <a:latin typeface="Marker Felt"/>
                <a:ea typeface="Marker Felt"/>
                <a:cs typeface="Marker Felt"/>
                <a:sym typeface="Marker Felt"/>
              </a:rPr>
              <a:t>Global Outreach</a:t>
            </a:r>
          </a:p>
        </p:txBody>
      </p:sp>
      <p:pic>
        <p:nvPicPr>
          <p:cNvPr id="74" name="image11.png"/>
          <p:cNvPicPr/>
          <p:nvPr/>
        </p:nvPicPr>
        <p:blipFill>
          <a:blip r:embed="rId7"/>
          <a:stretch>
            <a:fillRect/>
          </a:stretch>
        </p:blipFill>
        <p:spPr>
          <a:xfrm>
            <a:off x="9628219" y="6370020"/>
            <a:ext cx="2844800" cy="195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4.png"/>
          <p:cNvPicPr/>
          <p:nvPr/>
        </p:nvPicPr>
        <p:blipFill>
          <a:blip r:embed="rId8"/>
          <a:stretch>
            <a:fillRect/>
          </a:stretch>
        </p:blipFill>
        <p:spPr>
          <a:xfrm>
            <a:off x="8215768" y="1610489"/>
            <a:ext cx="3759200" cy="424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7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542429" y="6190334"/>
            <a:ext cx="1971658" cy="2009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931023" y="817206"/>
            <a:ext cx="11142753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4000"/>
              <a:t>Phase One of The HHI Global Center </a:t>
            </a:r>
          </a:p>
        </p:txBody>
      </p:sp>
      <p:sp>
        <p:nvSpPr>
          <p:cNvPr id="79" name="Shape 79"/>
          <p:cNvSpPr/>
          <p:nvPr/>
        </p:nvSpPr>
        <p:spPr>
          <a:xfrm>
            <a:off x="1275663" y="2228654"/>
            <a:ext cx="10453471" cy="129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717051" indent="-717051" algn="l">
              <a:spcBef>
                <a:spcPts val="3200"/>
              </a:spcBef>
              <a:buSzPct val="40000"/>
              <a:buFont typeface="Wingdings"/>
              <a:buChar char="◆"/>
              <a:defRPr sz="28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800"/>
              <a:t>The International Center - 200 (500 sq.ft) buildings, dedicated to represent each nation at the Global Center. </a:t>
            </a:r>
          </a:p>
        </p:txBody>
      </p:sp>
      <p:sp>
        <p:nvSpPr>
          <p:cNvPr id="80" name="Shape 80"/>
          <p:cNvSpPr/>
          <p:nvPr/>
        </p:nvSpPr>
        <p:spPr>
          <a:xfrm>
            <a:off x="1281703" y="3983817"/>
            <a:ext cx="10072768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717051" indent="-717051" algn="l">
              <a:spcBef>
                <a:spcPts val="3200"/>
              </a:spcBef>
              <a:buSzPct val="40000"/>
              <a:buFont typeface="Wingdings"/>
              <a:buChar char="◆"/>
              <a:defRPr sz="28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800"/>
              <a:t>A state-of-the-art film studio with 125 acres dedicated to movie making.   </a:t>
            </a:r>
          </a:p>
        </p:txBody>
      </p:sp>
      <p:sp>
        <p:nvSpPr>
          <p:cNvPr id="81" name="Shape 81"/>
          <p:cNvSpPr/>
          <p:nvPr/>
        </p:nvSpPr>
        <p:spPr>
          <a:xfrm>
            <a:off x="1355333" y="6192464"/>
            <a:ext cx="10010553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spcBef>
                <a:spcPts val="3200"/>
              </a:spcBef>
              <a:buSzPct val="100000"/>
              <a:buFont typeface="Wingdings"/>
              <a:buChar char="◆"/>
              <a:defRPr sz="1800"/>
            </a:pPr>
            <a:endParaRPr sz="2800">
              <a:latin typeface="Verdana Bold"/>
              <a:ea typeface="Verdana Bold"/>
              <a:cs typeface="Verdana Bold"/>
              <a:sym typeface="Verdana Bold"/>
            </a:endParaRPr>
          </a:p>
          <a:p>
            <a:pPr marL="717051" lvl="0" indent="-717051" algn="l">
              <a:spcBef>
                <a:spcPts val="3200"/>
              </a:spcBef>
              <a:buSzPct val="40000"/>
              <a:buFont typeface="Wingdings"/>
              <a:buChar char="◆"/>
              <a:defRPr sz="1800"/>
            </a:pPr>
            <a:r>
              <a:rPr sz="2800">
                <a:latin typeface="Verdana Bold"/>
                <a:ea typeface="Verdana Bold"/>
                <a:cs typeface="Verdana Bold"/>
                <a:sym typeface="Verdana Bold"/>
              </a:rPr>
              <a:t>A 150 acre lake with boats and full amenities  </a:t>
            </a:r>
          </a:p>
        </p:txBody>
      </p:sp>
      <p:sp>
        <p:nvSpPr>
          <p:cNvPr id="82" name="Shape 82"/>
          <p:cNvSpPr/>
          <p:nvPr/>
        </p:nvSpPr>
        <p:spPr>
          <a:xfrm>
            <a:off x="1316702" y="5245339"/>
            <a:ext cx="6716828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717051" indent="-717051" algn="l">
              <a:spcBef>
                <a:spcPts val="3200"/>
              </a:spcBef>
              <a:buSzPct val="40000"/>
              <a:buFont typeface="Wingdings"/>
              <a:buChar char="◆"/>
              <a:defRPr sz="28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800"/>
              <a:t>Premier 18-hole golf course</a:t>
            </a:r>
          </a:p>
        </p:txBody>
      </p:sp>
      <p:sp>
        <p:nvSpPr>
          <p:cNvPr id="83" name="Shape 83"/>
          <p:cNvSpPr/>
          <p:nvPr/>
        </p:nvSpPr>
        <p:spPr>
          <a:xfrm>
            <a:off x="1355334" y="6192464"/>
            <a:ext cx="3408429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717051" indent="-717051" algn="l">
              <a:spcBef>
                <a:spcPts val="3200"/>
              </a:spcBef>
              <a:buSzPct val="40000"/>
              <a:buFont typeface="Wingdings"/>
              <a:buChar char="◆"/>
              <a:defRPr sz="28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800"/>
              <a:t>A 5-Star Hotel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1" animBg="1" advAuto="0"/>
      <p:bldP spid="80" grpId="2" animBg="1" advAuto="0"/>
      <p:bldP spid="81" grpId="5" animBg="1" advAuto="0"/>
      <p:bldP spid="82" grpId="3" animBg="1" advAuto="0"/>
      <p:bldP spid="83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931023" y="817206"/>
            <a:ext cx="11142753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4000"/>
              <a:t>Phases 2-5 of The HHI Global Center </a:t>
            </a:r>
          </a:p>
        </p:txBody>
      </p:sp>
      <p:sp>
        <p:nvSpPr>
          <p:cNvPr id="86" name="Shape 86"/>
          <p:cNvSpPr/>
          <p:nvPr/>
        </p:nvSpPr>
        <p:spPr>
          <a:xfrm>
            <a:off x="1574671" y="7707055"/>
            <a:ext cx="1049910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Administration Building and Classrooms  </a:t>
            </a:r>
          </a:p>
        </p:txBody>
      </p:sp>
      <p:sp>
        <p:nvSpPr>
          <p:cNvPr id="87" name="Shape 87"/>
          <p:cNvSpPr/>
          <p:nvPr/>
        </p:nvSpPr>
        <p:spPr>
          <a:xfrm>
            <a:off x="1574672" y="6815534"/>
            <a:ext cx="928534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 dirty="0"/>
              <a:t>Center for Natural Alternative Health</a:t>
            </a:r>
          </a:p>
        </p:txBody>
      </p:sp>
      <p:sp>
        <p:nvSpPr>
          <p:cNvPr id="88" name="Shape 88"/>
          <p:cNvSpPr/>
          <p:nvPr/>
        </p:nvSpPr>
        <p:spPr>
          <a:xfrm>
            <a:off x="1574672" y="5898097"/>
            <a:ext cx="892247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Outdoor 2,000 seat Amphitheater </a:t>
            </a:r>
          </a:p>
        </p:txBody>
      </p:sp>
      <p:sp>
        <p:nvSpPr>
          <p:cNvPr id="89" name="Shape 89"/>
          <p:cNvSpPr/>
          <p:nvPr/>
        </p:nvSpPr>
        <p:spPr>
          <a:xfrm>
            <a:off x="1574672" y="4999211"/>
            <a:ext cx="892247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International Food Village (native cafés)</a:t>
            </a:r>
          </a:p>
        </p:txBody>
      </p:sp>
      <p:sp>
        <p:nvSpPr>
          <p:cNvPr id="90" name="Shape 90"/>
          <p:cNvSpPr/>
          <p:nvPr/>
        </p:nvSpPr>
        <p:spPr>
          <a:xfrm>
            <a:off x="1574672" y="4268241"/>
            <a:ext cx="9285340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Hostel to accommodate 200 students</a:t>
            </a:r>
          </a:p>
        </p:txBody>
      </p:sp>
      <p:sp>
        <p:nvSpPr>
          <p:cNvPr id="91" name="Shape 91"/>
          <p:cNvSpPr/>
          <p:nvPr/>
        </p:nvSpPr>
        <p:spPr>
          <a:xfrm>
            <a:off x="1574672" y="3089196"/>
            <a:ext cx="743872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96333" lvl="0" indent="-296333" algn="l">
              <a:buSzPct val="40000"/>
              <a:buFont typeface="Wingdings"/>
              <a:buChar char="◆"/>
              <a:defRPr sz="1800"/>
            </a:pPr>
            <a:endParaRPr sz="2500">
              <a:latin typeface="Verdana Bold"/>
              <a:ea typeface="Verdana Bold"/>
              <a:cs typeface="Verdana Bold"/>
              <a:sym typeface="Verdana Bold"/>
            </a:endParaRPr>
          </a:p>
          <a:p>
            <a:pPr marL="640224" lvl="0" indent="-640224" algn="l">
              <a:buSzPct val="40000"/>
              <a:buFont typeface="Wingdings"/>
              <a:buChar char="◆"/>
              <a:defRPr sz="1800"/>
            </a:pPr>
            <a:r>
              <a:rPr sz="2500">
                <a:latin typeface="Verdana Bold"/>
                <a:ea typeface="Verdana Bold"/>
                <a:cs typeface="Verdana Bold"/>
                <a:sym typeface="Verdana Bold"/>
              </a:rPr>
              <a:t>World Organic Garden </a:t>
            </a:r>
          </a:p>
        </p:txBody>
      </p:sp>
      <p:sp>
        <p:nvSpPr>
          <p:cNvPr id="92" name="Shape 92"/>
          <p:cNvSpPr/>
          <p:nvPr/>
        </p:nvSpPr>
        <p:spPr>
          <a:xfrm>
            <a:off x="1574672" y="2601883"/>
            <a:ext cx="8922476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/>
              <a:t>5-Star hotel #2</a:t>
            </a:r>
          </a:p>
        </p:txBody>
      </p:sp>
      <p:sp>
        <p:nvSpPr>
          <p:cNvPr id="93" name="Shape 93"/>
          <p:cNvSpPr/>
          <p:nvPr/>
        </p:nvSpPr>
        <p:spPr>
          <a:xfrm>
            <a:off x="1619950" y="1944124"/>
            <a:ext cx="8067152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640224" indent="-640224" algn="l">
              <a:buSzPct val="40000"/>
              <a:buFont typeface="Wingdings"/>
              <a:buChar char="◆"/>
              <a:defRPr sz="2500"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/>
            </a:pPr>
            <a:r>
              <a:rPr sz="2500" dirty="0"/>
              <a:t>An International Artisan Village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8" animBg="1" advAuto="0"/>
      <p:bldP spid="87" grpId="7" animBg="1" advAuto="0"/>
      <p:bldP spid="88" grpId="6" animBg="1" advAuto="0"/>
      <p:bldP spid="89" grpId="5" animBg="1" advAuto="0"/>
      <p:bldP spid="90" grpId="4" animBg="1" advAuto="0"/>
      <p:bldP spid="91" grpId="3" animBg="1" advAuto="0"/>
      <p:bldP spid="92" grpId="2" animBg="1" advAuto="0"/>
      <p:bldP spid="9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410841" y="711794"/>
            <a:ext cx="971054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>
              <a:defRPr sz="1800"/>
            </a:pPr>
            <a:r>
              <a:rPr sz="4000" dirty="0">
                <a:latin typeface="Verdana Bold"/>
                <a:ea typeface="Verdana Bold"/>
                <a:cs typeface="Verdana Bold"/>
                <a:sym typeface="Verdana Bold"/>
              </a:rPr>
              <a:t>Valuing the Wisdom of </a:t>
            </a:r>
            <a:endParaRPr dirty="0">
              <a:latin typeface="Verdana Bold"/>
              <a:ea typeface="Verdana Bold"/>
              <a:cs typeface="Verdana Bold"/>
              <a:sym typeface="Verdana Bold"/>
            </a:endParaRPr>
          </a:p>
          <a:p>
            <a:pPr lvl="0">
              <a:defRPr sz="1800"/>
            </a:pPr>
            <a:r>
              <a:rPr sz="4000" dirty="0">
                <a:latin typeface="Verdana Bold"/>
                <a:ea typeface="Verdana Bold"/>
                <a:cs typeface="Verdana Bold"/>
                <a:sym typeface="Verdana Bold"/>
              </a:rPr>
              <a:t>Our Elders </a:t>
            </a:r>
          </a:p>
        </p:txBody>
      </p:sp>
      <p:sp>
        <p:nvSpPr>
          <p:cNvPr id="96" name="Shape 96"/>
          <p:cNvSpPr/>
          <p:nvPr/>
        </p:nvSpPr>
        <p:spPr>
          <a:xfrm>
            <a:off x="715936" y="2850604"/>
            <a:ext cx="11446604" cy="182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17051" lvl="0" indent="-717051" algn="l">
              <a:buSzPct val="40000"/>
              <a:buFont typeface="Wingdings"/>
              <a:buChar char="◆"/>
              <a:defRPr sz="1800"/>
            </a:pPr>
            <a:endParaRPr lang="en-US" sz="2800" dirty="0">
              <a:latin typeface="Verdana"/>
              <a:ea typeface="Verdana"/>
              <a:cs typeface="Verdana"/>
              <a:sym typeface="Verdana"/>
            </a:endParaRPr>
          </a:p>
          <a:p>
            <a:pPr marL="717051" lvl="0" indent="-717051" algn="l">
              <a:buSzPct val="40000"/>
              <a:buFont typeface="Wingdings"/>
              <a:buChar char="◆"/>
              <a:defRPr sz="1800"/>
            </a:pPr>
            <a:r>
              <a:rPr sz="2800" dirty="0">
                <a:latin typeface="Verdana"/>
                <a:ea typeface="Verdana"/>
                <a:cs typeface="Verdana"/>
                <a:sym typeface="Verdana"/>
              </a:rPr>
              <a:t>We believe that there is untapped knowledge and wisdom in the minds and memories of our senior citizens.</a:t>
            </a:r>
            <a:endParaRPr sz="2800" b="1" dirty="0">
              <a:latin typeface="Verdana"/>
              <a:ea typeface="Verdana"/>
              <a:cs typeface="Verdana"/>
              <a:sym typeface="Verdana"/>
            </a:endParaRPr>
          </a:p>
          <a:p>
            <a:pPr marL="460961" lvl="0" indent="-460961" algn="l">
              <a:buSzPct val="40000"/>
              <a:buFont typeface="Arial"/>
              <a:buChar char="•"/>
              <a:defRPr sz="1800"/>
            </a:pPr>
            <a:endParaRPr sz="2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715936" y="5727121"/>
            <a:ext cx="11446604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buClr>
                <a:srgbClr val="000000"/>
              </a:buClr>
              <a:buSzPct val="40000"/>
              <a:buFont typeface="Wingdings"/>
              <a:buChar char="◆"/>
              <a:defRPr sz="2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2800" dirty="0"/>
              <a:t>  </a:t>
            </a:r>
            <a:r>
              <a:rPr lang="en-US" sz="2800" dirty="0"/>
              <a:t>  </a:t>
            </a:r>
            <a:r>
              <a:rPr sz="2800" dirty="0"/>
              <a:t>Opportunity to share real world cultural history and native </a:t>
            </a:r>
            <a:r>
              <a:rPr lang="en-US" sz="2800" dirty="0"/>
              <a:t>  	</a:t>
            </a:r>
            <a:r>
              <a:rPr sz="2800" dirty="0"/>
              <a:t>customs with the children to add their unique and valuable </a:t>
            </a:r>
            <a:r>
              <a:rPr lang="en-US" sz="2800" dirty="0"/>
              <a:t>	</a:t>
            </a:r>
            <a:r>
              <a:rPr sz="2800" dirty="0"/>
              <a:t>wisdom and teachings. </a:t>
            </a:r>
          </a:p>
        </p:txBody>
      </p:sp>
      <p:sp>
        <p:nvSpPr>
          <p:cNvPr id="98" name="Shape 98"/>
          <p:cNvSpPr/>
          <p:nvPr/>
        </p:nvSpPr>
        <p:spPr>
          <a:xfrm>
            <a:off x="715936" y="4433088"/>
            <a:ext cx="11446604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buClr>
                <a:srgbClr val="000000"/>
              </a:buClr>
              <a:buSzPct val="40000"/>
              <a:buFont typeface="Wingdings"/>
              <a:buChar char="◆"/>
              <a:defRPr sz="28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lang="en-US" sz="2800" dirty="0"/>
              <a:t>     </a:t>
            </a:r>
            <a:r>
              <a:rPr sz="2800" dirty="0"/>
              <a:t>We plan to engage our elders in a special program at The </a:t>
            </a:r>
            <a:r>
              <a:rPr lang="en-US" sz="2800" dirty="0"/>
              <a:t>         	 </a:t>
            </a:r>
            <a:r>
              <a:rPr sz="2800" dirty="0"/>
              <a:t>Global Center.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  <p:bldP spid="97" grpId="3" animBg="1" advAuto="0"/>
      <p:bldP spid="98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403498" y="755650"/>
            <a:ext cx="10197804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tabLst>
                <a:tab pos="1651000" algn="l"/>
                <a:tab pos="1828800" algn="l"/>
              </a:tabLst>
              <a:defRPr sz="2800">
                <a:uFill>
                  <a:solidFill>
                    <a:srgbClr val="76923C"/>
                  </a:solidFill>
                </a:uFill>
                <a:latin typeface="Verdana Bold"/>
                <a:ea typeface="Verdana Bold"/>
                <a:cs typeface="Verdana Bold"/>
                <a:sym typeface="Verdana Bold"/>
              </a:defRPr>
            </a:lvl1pPr>
          </a:lstStyle>
          <a:p>
            <a:pPr lvl="0">
              <a:defRPr sz="1800">
                <a:uFillTx/>
              </a:defRPr>
            </a:pPr>
            <a:r>
              <a:rPr sz="2800">
                <a:uFill>
                  <a:solidFill>
                    <a:srgbClr val="76923C"/>
                  </a:solidFill>
                </a:uFill>
              </a:rPr>
              <a:t>REQUIREMENTS FOR BECOMING AN HHI GLOBAL REPRESENTATIVE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624551" y="2828111"/>
            <a:ext cx="10898258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16192" lvl="0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r>
              <a: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rPr>
              <a:t>18 + years of age</a:t>
            </a:r>
            <a:endParaRPr>
              <a:latin typeface="Didot"/>
              <a:ea typeface="Didot"/>
              <a:cs typeface="Didot"/>
              <a:sym typeface="Didot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84572" lvl="0" indent="-28457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marL="232832" lvl="0" indent="-23283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  <a:p>
            <a:pPr lvl="0" algn="l" defTabSz="457200">
              <a:buSzPct val="100000"/>
              <a:buFont typeface="Wingdings"/>
              <a:buChar char="◆"/>
              <a:tabLst>
                <a:tab pos="1651000" algn="l"/>
                <a:tab pos="1828800" algn="l"/>
              </a:tabLst>
              <a:defRPr sz="1800"/>
            </a:pPr>
            <a:endParaRPr sz="2000">
              <a:uFill>
                <a:solidFill/>
              </a:u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9896172" y="7775561"/>
            <a:ext cx="1900826" cy="1238250"/>
          </a:xfrm>
          <a:prstGeom prst="rightArrow">
            <a:avLst>
              <a:gd name="adj1" fmla="val 32000"/>
              <a:gd name="adj2" fmla="val 8861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>
                <a:solidFill>
                  <a:srgbClr val="625B48"/>
                </a:solidFill>
                <a:latin typeface="Didot"/>
                <a:ea typeface="Didot"/>
                <a:cs typeface="Didot"/>
                <a:sym typeface="Didot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9695563" y="8096236"/>
            <a:ext cx="1900826" cy="596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r>
              <a:rPr sz="3200"/>
              <a:t>Contd.</a:t>
            </a:r>
          </a:p>
        </p:txBody>
      </p:sp>
      <p:pic>
        <p:nvPicPr>
          <p:cNvPr id="104" name="image13.jpeg" descr="photo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682979" y="1720850"/>
            <a:ext cx="1578484" cy="1511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4.jpeg" descr="14742_1142351410348_1858088_n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8439360" y="1283622"/>
            <a:ext cx="3161942" cy="2211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5.jpeg" descr="photo 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10283727" y="3494960"/>
            <a:ext cx="1900826" cy="1820509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624549" y="6677105"/>
            <a:ext cx="11560004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16192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Coordinate and procure the needed materials within your 500 sq. ft. building with cultural, historical displays, paintings, literature about your country, natural resources, items to export, vendor information, etc.</a:t>
            </a:r>
          </a:p>
        </p:txBody>
      </p:sp>
      <p:sp>
        <p:nvSpPr>
          <p:cNvPr id="108" name="Shape 108"/>
          <p:cNvSpPr/>
          <p:nvPr/>
        </p:nvSpPr>
        <p:spPr>
          <a:xfrm>
            <a:off x="624549" y="5390233"/>
            <a:ext cx="11560004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16192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Act as liaison between your local community, HHI Global Center, HHI chapter in your native country and UN Ambassador of your native country. </a:t>
            </a:r>
          </a:p>
        </p:txBody>
      </p:sp>
      <p:sp>
        <p:nvSpPr>
          <p:cNvPr id="109" name="Shape 109"/>
          <p:cNvSpPr/>
          <p:nvPr/>
        </p:nvSpPr>
        <p:spPr>
          <a:xfrm>
            <a:off x="624549" y="4774679"/>
            <a:ext cx="11560004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16192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Participate in HHI Brick Program</a:t>
            </a:r>
          </a:p>
        </p:txBody>
      </p:sp>
      <p:sp>
        <p:nvSpPr>
          <p:cNvPr id="110" name="Shape 110"/>
          <p:cNvSpPr/>
          <p:nvPr/>
        </p:nvSpPr>
        <p:spPr>
          <a:xfrm>
            <a:off x="624549" y="4133352"/>
            <a:ext cx="11560004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16192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Actively involved in the local community of the country you represent</a:t>
            </a:r>
          </a:p>
        </p:txBody>
      </p:sp>
      <p:sp>
        <p:nvSpPr>
          <p:cNvPr id="111" name="Shape 111"/>
          <p:cNvSpPr/>
          <p:nvPr/>
        </p:nvSpPr>
        <p:spPr>
          <a:xfrm>
            <a:off x="624549" y="3494960"/>
            <a:ext cx="10976753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marL="316192" indent="-316192" algn="l" defTabSz="457200">
              <a:buSzPct val="40000"/>
              <a:buFont typeface="Wingdings"/>
              <a:buChar char="◆"/>
              <a:tabLst>
                <a:tab pos="1651000" algn="l"/>
                <a:tab pos="1828800" algn="l"/>
              </a:tabLst>
              <a:defRPr sz="2000">
                <a:uFill>
                  <a:solidFill/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Ethnic background of the country you represent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1" animBg="1" advAuto="0"/>
      <p:bldP spid="107" grpId="6" animBg="1" advAuto="0"/>
      <p:bldP spid="108" grpId="5" animBg="1" advAuto="0"/>
      <p:bldP spid="109" grpId="4" animBg="1" advAuto="0"/>
      <p:bldP spid="110" grpId="3" animBg="1" advAuto="0"/>
      <p:bldP spid="111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2C7C9F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1085</Words>
  <Application>Microsoft Office PowerPoint</Application>
  <PresentationFormat>Custom</PresentationFormat>
  <Paragraphs>133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Avenir Roman</vt:lpstr>
      <vt:lpstr>Didot</vt:lpstr>
      <vt:lpstr>Ebrima</vt:lpstr>
      <vt:lpstr>Helvetica</vt:lpstr>
      <vt:lpstr>Marker Felt</vt:lpstr>
      <vt:lpstr>Verdana</vt:lpstr>
      <vt:lpstr>Verdana Bold</vt:lpstr>
      <vt:lpstr>Wingdings</vt:lpstr>
      <vt:lpstr>Zapfino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kaushalya</dc:creator>
  <cp:lastModifiedBy>Tarinan von Anhalt</cp:lastModifiedBy>
  <cp:revision>5</cp:revision>
  <dcterms:modified xsi:type="dcterms:W3CDTF">2020-08-09T18:42:08Z</dcterms:modified>
</cp:coreProperties>
</file>